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7C80"/>
    <a:srgbClr val="99FFCC"/>
    <a:srgbClr val="00CCFF"/>
    <a:srgbClr val="CC66FF"/>
    <a:srgbClr val="00FF99"/>
    <a:srgbClr val="FF0066"/>
    <a:srgbClr val="FF6699"/>
    <a:srgbClr val="FF9966"/>
    <a:srgbClr val="00CC00"/>
    <a:srgbClr val="96969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282136-661A-4981-9E81-5F6CE712EF1B}" type="datetimeFigureOut">
              <a:rPr lang="en-US" smtClean="0"/>
              <a:t>10/16/2008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D67D65-C81F-48C8-8C77-A634BEA28B5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A8BF1-6080-4BB4-A7B9-04761799AD4E}" type="datetimeFigureOut">
              <a:rPr lang="en-US" smtClean="0"/>
              <a:pPr/>
              <a:t>10/16/2008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21D9C-6DAE-41DE-9A56-C65525300A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A8BF1-6080-4BB4-A7B9-04761799AD4E}" type="datetimeFigureOut">
              <a:rPr lang="en-US" smtClean="0"/>
              <a:pPr/>
              <a:t>10/16/2008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21D9C-6DAE-41DE-9A56-C65525300A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A8BF1-6080-4BB4-A7B9-04761799AD4E}" type="datetimeFigureOut">
              <a:rPr lang="en-US" smtClean="0"/>
              <a:pPr/>
              <a:t>10/16/2008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21D9C-6DAE-41DE-9A56-C65525300A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A8BF1-6080-4BB4-A7B9-04761799AD4E}" type="datetimeFigureOut">
              <a:rPr lang="en-US" smtClean="0"/>
              <a:pPr/>
              <a:t>10/16/2008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21D9C-6DAE-41DE-9A56-C65525300A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A8BF1-6080-4BB4-A7B9-04761799AD4E}" type="datetimeFigureOut">
              <a:rPr lang="en-US" smtClean="0"/>
              <a:pPr/>
              <a:t>10/16/2008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21D9C-6DAE-41DE-9A56-C65525300A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A8BF1-6080-4BB4-A7B9-04761799AD4E}" type="datetimeFigureOut">
              <a:rPr lang="en-US" smtClean="0"/>
              <a:pPr/>
              <a:t>10/16/2008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21D9C-6DAE-41DE-9A56-C65525300A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A8BF1-6080-4BB4-A7B9-04761799AD4E}" type="datetimeFigureOut">
              <a:rPr lang="en-US" smtClean="0"/>
              <a:pPr/>
              <a:t>10/16/2008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21D9C-6DAE-41DE-9A56-C65525300A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A8BF1-6080-4BB4-A7B9-04761799AD4E}" type="datetimeFigureOut">
              <a:rPr lang="en-US" smtClean="0"/>
              <a:pPr/>
              <a:t>10/16/2008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21D9C-6DAE-41DE-9A56-C65525300A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A8BF1-6080-4BB4-A7B9-04761799AD4E}" type="datetimeFigureOut">
              <a:rPr lang="en-US" smtClean="0"/>
              <a:pPr/>
              <a:t>10/16/2008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21D9C-6DAE-41DE-9A56-C65525300A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A8BF1-6080-4BB4-A7B9-04761799AD4E}" type="datetimeFigureOut">
              <a:rPr lang="en-US" smtClean="0"/>
              <a:pPr/>
              <a:t>10/16/2008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21D9C-6DAE-41DE-9A56-C65525300A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A8BF1-6080-4BB4-A7B9-04761799AD4E}" type="datetimeFigureOut">
              <a:rPr lang="en-US" smtClean="0"/>
              <a:pPr/>
              <a:t>10/16/2008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21D9C-6DAE-41DE-9A56-C65525300A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DA8BF1-6080-4BB4-A7B9-04761799AD4E}" type="datetimeFigureOut">
              <a:rPr lang="en-US" smtClean="0"/>
              <a:pPr/>
              <a:t>10/16/2008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C21D9C-6DAE-41DE-9A56-C65525300A4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>
              <a:latin typeface="Stencil" pitchFamily="8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3314" name="Picture 2" descr="http://www.rps.psu.edu/probing/graphics/earth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57200" y="381000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981200" y="228600"/>
            <a:ext cx="586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y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438400" y="152400"/>
            <a:ext cx="42963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Stencil" pitchFamily="82" charset="0"/>
              </a:rPr>
              <a:t>Geography</a:t>
            </a:r>
            <a:endParaRPr lang="en-US" sz="5400" b="1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Stencil" pitchFamily="8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438400" y="5715000"/>
            <a:ext cx="4572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5400" dirty="0">
              <a:solidFill>
                <a:schemeClr val="bg1">
                  <a:lumMod val="95000"/>
                </a:schemeClr>
              </a:solidFill>
              <a:latin typeface="Stencil" pitchFamily="82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352800" y="5715000"/>
            <a:ext cx="24833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Stencil" pitchFamily="82" charset="0"/>
              </a:rPr>
              <a:t>Terms</a:t>
            </a:r>
            <a:endParaRPr lang="en-US" sz="5400" b="1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2530" name="Picture 2" descr="http://oceans.greenpeace.org/raw/image_full/en/photo-audio-video/photos/sun-setting-over-the-sea-whil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 rot="20575036">
            <a:off x="491350" y="1401313"/>
            <a:ext cx="199445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96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6699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Sea</a:t>
            </a:r>
            <a:endParaRPr lang="en-US" sz="96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6699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 rot="20608674">
            <a:off x="1981431" y="2176958"/>
            <a:ext cx="28194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FF7C80"/>
                </a:solidFill>
                <a:latin typeface="Bauhaus 93" pitchFamily="82" charset="0"/>
              </a:rPr>
              <a:t>The continuous body of salt water covering most of the earth's surface, especially this body regarded as a geophysical entity distinct from earth and sky.</a:t>
            </a:r>
            <a:endParaRPr lang="en-US" sz="2000" dirty="0">
              <a:solidFill>
                <a:srgbClr val="FF7C80"/>
              </a:solidFill>
              <a:latin typeface="Bauhaus 93" pitchFamily="82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218" name="Picture 2" descr="http://www.dkimages.com/discover/previews/845/500466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1447800" y="3200400"/>
            <a:ext cx="199926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99FFCC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Sound</a:t>
            </a:r>
            <a:endParaRPr lang="en-US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99FFCC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28800" y="4038600"/>
            <a:ext cx="3048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FF7C80"/>
                </a:solidFill>
                <a:latin typeface="Bauhaus 93" pitchFamily="82" charset="0"/>
              </a:rPr>
              <a:t>A sound is a wide inlet of the sea or ocean that is parallel to the coastline; it often separates a coastline from a nearby island.</a:t>
            </a:r>
            <a:endParaRPr lang="en-US" sz="2000" dirty="0">
              <a:solidFill>
                <a:srgbClr val="FF7C80"/>
              </a:solidFill>
              <a:latin typeface="Bauhaus 93" pitchFamily="82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3556" name="Picture 4" descr="http://blogs.venturacountystar.com/vcs/dennert/archives/Old%20Faithfu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 rot="20816725">
            <a:off x="312571" y="669667"/>
            <a:ext cx="2603213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99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Geyser</a:t>
            </a:r>
            <a:endParaRPr lang="en-US" sz="66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FF99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 rot="20830892">
            <a:off x="1386773" y="1286019"/>
            <a:ext cx="3352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FF7C80"/>
                </a:solidFill>
                <a:latin typeface="Bauhaus 93" pitchFamily="82" charset="0"/>
              </a:rPr>
              <a:t>A natural hot spring that intermittently ejects a column of water and steam into the air.</a:t>
            </a:r>
            <a:endParaRPr lang="en-US" sz="2000" dirty="0">
              <a:solidFill>
                <a:srgbClr val="FF7C80"/>
              </a:solidFill>
              <a:latin typeface="Bauhaus 93" pitchFamily="82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http://www.co.pepin.wi.us/Groundwater%20Website/New%20Folder/sandstone_aquif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 rot="20692663">
            <a:off x="400951" y="2250252"/>
            <a:ext cx="2793906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7C8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Aquifer</a:t>
            </a:r>
            <a:endParaRPr lang="en-US" sz="6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7C8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 rot="20860936">
            <a:off x="104329" y="3297942"/>
            <a:ext cx="3200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00FF99"/>
                </a:solidFill>
                <a:latin typeface="Bauhaus 93" pitchFamily="82" charset="0"/>
              </a:rPr>
              <a:t>a deposit of rock, such as sandstone, containing water that can be used to supply wells</a:t>
            </a:r>
            <a:endParaRPr lang="en-US" sz="2000" dirty="0">
              <a:solidFill>
                <a:srgbClr val="00FF99"/>
              </a:solidFill>
              <a:latin typeface="Bauhaus 93" pitchFamily="82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http://www.sscnet.ucla.edu/anthro/faculty/arnold/Northern%20Channel%20Islands%20(airial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 rot="20915791">
            <a:off x="-67253" y="2076424"/>
            <a:ext cx="3395481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00FF99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Channel</a:t>
            </a:r>
            <a:endParaRPr lang="en-US" sz="72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rgbClr val="00FF99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 rot="20904210">
            <a:off x="801262" y="2897587"/>
            <a:ext cx="3124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FF6699"/>
                </a:solidFill>
                <a:latin typeface="Bauhaus 93" pitchFamily="82" charset="0"/>
              </a:rPr>
              <a:t>The bed of a stream or river.</a:t>
            </a:r>
            <a:endParaRPr lang="en-US" sz="2000" dirty="0">
              <a:solidFill>
                <a:srgbClr val="FF6699"/>
              </a:solidFill>
              <a:latin typeface="Bauhaus 93" pitchFamily="82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7650" name="Picture 2" descr="http://www.dkimages.com/discover/previews/1504/115593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 rot="1002354">
            <a:off x="5715000" y="609600"/>
            <a:ext cx="29594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>
                    <a:lumMod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Suburban</a:t>
            </a:r>
            <a:endParaRPr lang="en-U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bg1">
                  <a:lumMod val="50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 rot="1038685">
            <a:off x="6168633" y="1629807"/>
            <a:ext cx="2895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00CC00"/>
                </a:solidFill>
                <a:latin typeface="Bauhaus 93" pitchFamily="82" charset="0"/>
              </a:rPr>
              <a:t>Of, relating to, or characteristic of a suburb</a:t>
            </a:r>
            <a:r>
              <a:rPr lang="en-US" dirty="0" smtClean="0">
                <a:solidFill>
                  <a:srgbClr val="00CC00"/>
                </a:solidFill>
              </a:rPr>
              <a:t>.</a:t>
            </a:r>
            <a:endParaRPr lang="en-US" dirty="0">
              <a:solidFill>
                <a:srgbClr val="00CC00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8674" name="Picture 2" descr="archipelago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 rot="21070932">
            <a:off x="0" y="4114800"/>
            <a:ext cx="359855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/>
            </a:scene3d>
            <a:sp3d contourW="19050" prstMaterial="clear">
              <a:bevelT w="50800" h="50800"/>
              <a:contourClr>
                <a:schemeClr val="accent5">
                  <a:tint val="70000"/>
                  <a:satMod val="180000"/>
                  <a:alpha val="7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/>
                <a:solidFill>
                  <a:srgbClr val="00FF99"/>
                </a:solidFill>
                <a:effectLst/>
              </a:rPr>
              <a:t>Archipelago</a:t>
            </a:r>
            <a:endParaRPr lang="en-US" sz="5400" b="1" cap="none" spc="0" dirty="0">
              <a:ln/>
              <a:solidFill>
                <a:srgbClr val="00FF99"/>
              </a:solidFill>
              <a:effectLst/>
            </a:endParaRPr>
          </a:p>
        </p:txBody>
      </p:sp>
      <p:sp>
        <p:nvSpPr>
          <p:cNvPr id="7" name="TextBox 6"/>
          <p:cNvSpPr txBox="1"/>
          <p:nvPr/>
        </p:nvSpPr>
        <p:spPr>
          <a:xfrm rot="21185377">
            <a:off x="1231455" y="4816910"/>
            <a:ext cx="3048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00B0F0"/>
                </a:solidFill>
                <a:latin typeface="Bauhaus 93" pitchFamily="82" charset="0"/>
              </a:rPr>
              <a:t>A large group of islands.</a:t>
            </a:r>
            <a:endParaRPr lang="en-US" sz="2000" dirty="0">
              <a:solidFill>
                <a:srgbClr val="00B0F0"/>
              </a:solidFill>
              <a:latin typeface="Bauhaus 93" pitchFamily="82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9698" name="Picture 2" descr="http://cache.eb.com/eb/image?id=103217&amp;rendTypeId=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 rot="20704533">
            <a:off x="624555" y="958240"/>
            <a:ext cx="164487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 smtClean="0">
                <a:ln>
                  <a:prstDash val="solid"/>
                </a:ln>
                <a:solidFill>
                  <a:srgbClr val="FF7C8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Taiga</a:t>
            </a:r>
            <a:endParaRPr lang="en-US" sz="5400" b="1" dirty="0">
              <a:ln w="11430"/>
              <a:solidFill>
                <a:srgbClr val="FF7C8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 rot="20668066">
            <a:off x="1411893" y="1468796"/>
            <a:ext cx="25908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00FF99"/>
                </a:solidFill>
                <a:latin typeface="Bauhaus 93" pitchFamily="82" charset="0"/>
              </a:rPr>
              <a:t>A subarctic, evergreen coniferous forest of northern Eurasia located just south of the tundra and dominated by firs and spruces.</a:t>
            </a:r>
            <a:endParaRPr lang="en-US" sz="2000" dirty="0">
              <a:solidFill>
                <a:srgbClr val="00FF99"/>
              </a:solidFill>
              <a:latin typeface="Bauhaus 93" pitchFamily="82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22" name="Picture 2" descr="http://www.everestnews.com/2005expeditions/pictures/fe-Laila%20Peak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 rot="20694254">
            <a:off x="91932" y="197657"/>
            <a:ext cx="164025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5400" b="1" cap="none" spc="150" dirty="0" smtClean="0">
                <a:ln w="11430"/>
                <a:solidFill>
                  <a:srgbClr val="00CCFF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Peak</a:t>
            </a:r>
            <a:endParaRPr lang="en-US" sz="5400" b="1" cap="none" spc="150" dirty="0">
              <a:ln w="11430"/>
              <a:solidFill>
                <a:srgbClr val="00CCFF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 rot="20564501">
            <a:off x="578369" y="684487"/>
            <a:ext cx="2667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FF0066"/>
                </a:solidFill>
                <a:latin typeface="Bauhaus 93" pitchFamily="82" charset="0"/>
              </a:rPr>
              <a:t>The pointed summit of a mountain.</a:t>
            </a:r>
            <a:endParaRPr lang="en-US" sz="2000" dirty="0">
              <a:solidFill>
                <a:srgbClr val="FF0066"/>
              </a:solidFill>
              <a:latin typeface="Bauhaus 93" pitchFamily="82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 descr="Plateau Point View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 rot="20522420">
            <a:off x="83970" y="346961"/>
            <a:ext cx="239636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00FF99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Plateau</a:t>
            </a:r>
            <a:endParaRPr lang="en-US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00FF99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 rot="20625090">
            <a:off x="1061168" y="709360"/>
            <a:ext cx="3581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FFFF00"/>
                </a:solidFill>
                <a:latin typeface="Bauhaus 93" pitchFamily="82" charset="0"/>
              </a:rPr>
              <a:t>An elevated, comparatively level expanse of land; a tableland.</a:t>
            </a:r>
            <a:endParaRPr lang="en-US" sz="2000" dirty="0">
              <a:solidFill>
                <a:srgbClr val="FFFF00"/>
              </a:solidFill>
              <a:latin typeface="Bauhaus 93" pitchFamily="82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>
              <a:latin typeface="Snap ITC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050" name="Picture 2" descr="FOX GLACIER: Blue Ice / Hielo Azu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834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 rot="20783283">
            <a:off x="1035205" y="613401"/>
            <a:ext cx="533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Snap ITC" pitchFamily="82" charset="0"/>
              </a:rPr>
              <a:t>Glacier</a:t>
            </a:r>
            <a:endParaRPr lang="en-US" sz="60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Snap ITC" pitchFamily="8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 rot="20851115">
            <a:off x="1385451" y="1587765"/>
            <a:ext cx="64770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>
                    <a:lumMod val="95000"/>
                  </a:schemeClr>
                </a:solidFill>
                <a:latin typeface="Bauhaus 93" pitchFamily="82" charset="0"/>
              </a:rPr>
              <a:t>A huge mass of ice slowly flowing over a land mass, formed from compacted snow in an area where snow accumulation exceeds melting and sublimation.</a:t>
            </a:r>
            <a:endParaRPr lang="en-US" sz="2800" dirty="0">
              <a:solidFill>
                <a:schemeClr val="bg1">
                  <a:lumMod val="95000"/>
                </a:schemeClr>
              </a:solidFill>
              <a:latin typeface="Bauhaus 93" pitchFamily="82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2770" name="Picture 2" descr="http://ian-albert.com/misc/bigimages/earth/strait-of-gibralta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 rot="20934850">
            <a:off x="304800" y="1981200"/>
            <a:ext cx="181254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Strait</a:t>
            </a:r>
            <a:endParaRPr lang="en-US" sz="54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 rot="20918314">
            <a:off x="836656" y="2607439"/>
            <a:ext cx="2590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00CCFF"/>
                </a:solidFill>
                <a:latin typeface="Bauhaus 93" pitchFamily="82" charset="0"/>
              </a:rPr>
              <a:t>A narrow channel joining two larger bodies of water. </a:t>
            </a:r>
            <a:endParaRPr lang="en-US" sz="2000" dirty="0">
              <a:solidFill>
                <a:srgbClr val="00CCFF"/>
              </a:solidFill>
              <a:latin typeface="Bauhaus 93" pitchFamily="82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3796" name="Picture 4" descr="http://www.naturalsciences.be/institute/structure/geology/gsb_website/research/geoarchaeology/images/recherche/sedimento/jarrahi_marsh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 rot="20365122">
            <a:off x="239441" y="613599"/>
            <a:ext cx="23580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sz="5400" b="1" cap="all" spc="0" dirty="0" smtClean="0">
                <a:ln/>
                <a:solidFill>
                  <a:srgbClr val="00FF99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Marsh</a:t>
            </a:r>
            <a:endParaRPr lang="en-US" sz="5400" b="1" cap="all" spc="0" dirty="0">
              <a:ln/>
              <a:solidFill>
                <a:srgbClr val="00FF99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 rot="20502150">
            <a:off x="911193" y="1051004"/>
            <a:ext cx="31242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FF6699"/>
                </a:solidFill>
                <a:latin typeface="Bauhaus 93" pitchFamily="82" charset="0"/>
              </a:rPr>
              <a:t>An area of soft, wet, low-lying land, characterized by grassy vegetation and often forming a transition zone between water and land.</a:t>
            </a:r>
            <a:endParaRPr lang="en-US" sz="2000" dirty="0">
              <a:solidFill>
                <a:srgbClr val="FF6699"/>
              </a:solidFill>
              <a:latin typeface="Bauhaus 93" pitchFamily="82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4818" name="Picture 2" descr="http://z.about.com/d/forestry/1/0/N/E/chaparra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 rot="20874407">
            <a:off x="152400" y="762000"/>
            <a:ext cx="29683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66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Chaparral</a:t>
            </a:r>
            <a:endParaRPr lang="en-US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0066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 rot="20975702">
            <a:off x="874557" y="1439945"/>
            <a:ext cx="3352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00FF99"/>
                </a:solidFill>
                <a:latin typeface="Bauhaus 93" pitchFamily="82" charset="0"/>
              </a:rPr>
              <a:t>A dense thicket of shrubs and small trees.</a:t>
            </a:r>
            <a:endParaRPr lang="en-US" sz="2000" dirty="0">
              <a:solidFill>
                <a:srgbClr val="00FF99"/>
              </a:solidFill>
              <a:latin typeface="Bauhaus 93" pitchFamily="82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8" name="Picture 4" descr="Pundakit waterfall (large) by kebokeh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 rot="20831265">
            <a:off x="5300018" y="679072"/>
            <a:ext cx="346190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rgbClr val="00B0F0"/>
                </a:solidFill>
                <a:latin typeface="Snap ITC" pitchFamily="82" charset="0"/>
              </a:rPr>
              <a:t>Waterfall</a:t>
            </a:r>
            <a:endParaRPr lang="en-US" sz="4400" dirty="0">
              <a:solidFill>
                <a:srgbClr val="00B0F0"/>
              </a:solidFill>
              <a:latin typeface="Snap ITC" pitchFamily="8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 rot="20980236">
            <a:off x="5715000" y="1600200"/>
            <a:ext cx="29718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FFFF"/>
                </a:solidFill>
                <a:latin typeface="Bauhaus 93" pitchFamily="82" charset="0"/>
              </a:rPr>
              <a:t>A steep descent of water from a height; a cascade.</a:t>
            </a:r>
          </a:p>
          <a:p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7410" name="Picture 2" descr="http://media-2.web.britannica.com/eb-media/88/101788-004-23220C1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 rot="20625724">
            <a:off x="2064448" y="2232858"/>
            <a:ext cx="359305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6600" b="1" cap="none" spc="0" dirty="0" smtClean="0">
                <a:ln w="11430"/>
                <a:solidFill>
                  <a:srgbClr val="33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Tributary</a:t>
            </a:r>
            <a:endParaRPr lang="en-US" sz="6600" b="1" cap="none" spc="0" dirty="0">
              <a:ln w="11430"/>
              <a:solidFill>
                <a:srgbClr val="3366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 rot="20652754">
            <a:off x="3182131" y="2786298"/>
            <a:ext cx="3810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FFFF"/>
                </a:solidFill>
                <a:latin typeface="Bauhaus 93" pitchFamily="82" charset="0"/>
              </a:rPr>
              <a:t>a stream or river that flows into a larger one</a:t>
            </a:r>
            <a:endParaRPr lang="en-US" sz="2800" dirty="0">
              <a:solidFill>
                <a:srgbClr val="00FFFF"/>
              </a:solidFill>
              <a:latin typeface="Bauhaus 93" pitchFamily="82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5362" name="Picture 2" descr="http://upload.wikimedia.org/wikipedia/commons/0/03/Gulf_of_Corinth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 rot="20315541">
            <a:off x="216215" y="433730"/>
            <a:ext cx="165301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/>
            </a:scene3d>
            <a:sp3d contourW="19050" prstMaterial="clear">
              <a:bevelT w="50800" h="50800"/>
              <a:contourClr>
                <a:schemeClr val="accent5">
                  <a:tint val="70000"/>
                  <a:satMod val="180000"/>
                  <a:alpha val="70000"/>
                </a:schemeClr>
              </a:contourClr>
            </a:sp3d>
          </a:bodyPr>
          <a:lstStyle/>
          <a:p>
            <a:pPr algn="ctr"/>
            <a:r>
              <a:rPr lang="en-US" sz="6600" b="1" cap="none" spc="0" dirty="0" smtClean="0">
                <a:ln/>
                <a:solidFill>
                  <a:srgbClr val="CC66FF"/>
                </a:solidFill>
                <a:effectLst/>
              </a:rPr>
              <a:t>Gulf</a:t>
            </a:r>
            <a:endParaRPr lang="en-US" sz="6600" b="1" cap="none" spc="0" dirty="0">
              <a:ln/>
              <a:solidFill>
                <a:srgbClr val="CC66FF"/>
              </a:solidFill>
              <a:effectLst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62000" y="1371600"/>
            <a:ext cx="22860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00CCFF"/>
                </a:solidFill>
                <a:latin typeface="Bauhaus 93" pitchFamily="82" charset="0"/>
              </a:rPr>
              <a:t>A large area of a sea or ocean partially enclosed by land, especially a long landlocked portion of sea opening through a strait.</a:t>
            </a:r>
            <a:endParaRPr lang="en-US" sz="2000" dirty="0">
              <a:solidFill>
                <a:srgbClr val="00CCFF"/>
              </a:solidFill>
              <a:latin typeface="Bauhaus 93" pitchFamily="82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 descr="http://www.mick-caddy-photography.com/admin/images/mc041_Desert_Oasis_copy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525000" cy="6858000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 rot="605287">
            <a:off x="5132329" y="560566"/>
            <a:ext cx="30480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8800" b="1" cap="none" spc="0" dirty="0" smtClean="0">
                <a:ln w="11430"/>
                <a:solidFill>
                  <a:srgbClr val="00CC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Oasis</a:t>
            </a:r>
            <a:endParaRPr lang="en-US" sz="8800" b="1" cap="none" spc="0" dirty="0">
              <a:ln w="11430"/>
              <a:solidFill>
                <a:srgbClr val="00CCFF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 rot="579582">
            <a:off x="3729135" y="1555913"/>
            <a:ext cx="4114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66FF99"/>
                </a:solidFill>
                <a:latin typeface="Bauhaus 93" pitchFamily="82" charset="0"/>
              </a:rPr>
              <a:t>A fertile or green spot in a desert or wasteland, made so by the presence of water.</a:t>
            </a:r>
            <a:endParaRPr lang="en-US" sz="2400" dirty="0">
              <a:solidFill>
                <a:srgbClr val="66FF99"/>
              </a:solidFill>
              <a:latin typeface="Bauhaus 93" pitchFamily="82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9458" name="Picture 2" descr="http://www.astrofoto.ca/stuartheggie/Grand_Canyon/Grand_Canyon_2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 rot="21359349">
            <a:off x="838200" y="609600"/>
            <a:ext cx="3341877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Canyon</a:t>
            </a:r>
            <a:endParaRPr lang="en-US" sz="8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accent6">
                  <a:lumMod val="75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 rot="21400001">
            <a:off x="1727538" y="1794769"/>
            <a:ext cx="4343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FFFF66"/>
                </a:solidFill>
                <a:latin typeface="Bauhaus 93" pitchFamily="82" charset="0"/>
              </a:rPr>
              <a:t>A long, deep, narrow valley with steep cliff walls, cut into the Earth by running water and often having a stream at the bottom.</a:t>
            </a:r>
            <a:endParaRPr lang="en-US" sz="2000" dirty="0">
              <a:solidFill>
                <a:srgbClr val="FFFF66"/>
              </a:solidFill>
              <a:latin typeface="Bauhaus 93" pitchFamily="82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482" name="Picture 2" descr="http://z.about.com/d/cruises/1/0/2/K/3/alaska_misty_fjords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 rot="21065712">
            <a:off x="1127468" y="4620037"/>
            <a:ext cx="1676400" cy="91440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5400" b="1" dirty="0" smtClean="0">
                <a:ln w="11430"/>
                <a:solidFill>
                  <a:srgbClr val="3333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Fjord</a:t>
            </a:r>
            <a:endParaRPr lang="en-US" sz="5400" b="1" dirty="0">
              <a:ln w="11430"/>
              <a:solidFill>
                <a:srgbClr val="3333FF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 rot="21131622">
            <a:off x="1830826" y="5193840"/>
            <a:ext cx="2514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FFFF66"/>
                </a:solidFill>
                <a:latin typeface="Bauhaus 93" pitchFamily="82" charset="0"/>
              </a:rPr>
              <a:t>A long, narrow, deep inlet of the sea between steep slopes.</a:t>
            </a:r>
            <a:endParaRPr lang="en-US" sz="2000" dirty="0">
              <a:solidFill>
                <a:srgbClr val="FFFF66"/>
              </a:solidFill>
              <a:latin typeface="Bauhaus 93" pitchFamily="82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1506" name="Picture 2" descr="http://www.brycebits.plus.com/images/terragen/lagoon8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 rot="20891079">
            <a:off x="83427" y="2564258"/>
            <a:ext cx="2832570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6600" b="1" cap="none" spc="150" dirty="0" smtClean="0">
                <a:ln w="11430"/>
                <a:solidFill>
                  <a:srgbClr val="00FF99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Lagoon</a:t>
            </a:r>
            <a:endParaRPr lang="en-US" sz="6600" b="1" cap="none" spc="150" dirty="0">
              <a:ln w="11430"/>
              <a:solidFill>
                <a:srgbClr val="00FF99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 rot="20918259">
            <a:off x="542135" y="3481647"/>
            <a:ext cx="3048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00CCFF"/>
                </a:solidFill>
                <a:latin typeface="Bauhaus 93" pitchFamily="82" charset="0"/>
              </a:rPr>
              <a:t>A shallow body of salt water close to the sea but separated from it by a narrow strip of land, such as a barrier island, or by a coral reef.</a:t>
            </a:r>
            <a:endParaRPr lang="en-US" sz="2000" dirty="0">
              <a:solidFill>
                <a:srgbClr val="00CCFF"/>
              </a:solidFill>
              <a:latin typeface="Bauhaus 93" pitchFamily="82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</TotalTime>
  <Words>392</Words>
  <Application>Microsoft Office PowerPoint</Application>
  <PresentationFormat>On-screen Show (4:3)</PresentationFormat>
  <Paragraphs>46</Paragraphs>
  <Slides>22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 </dc:creator>
  <cp:lastModifiedBy> </cp:lastModifiedBy>
  <cp:revision>6</cp:revision>
  <dcterms:created xsi:type="dcterms:W3CDTF">2008-10-07T15:22:37Z</dcterms:created>
  <dcterms:modified xsi:type="dcterms:W3CDTF">2008-10-16T16:43:22Z</dcterms:modified>
</cp:coreProperties>
</file>